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10234613" cy="14662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466"/>
    <a:srgbClr val="C84606"/>
    <a:srgbClr val="C1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072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irt-Peterseim" userId="16fc42223a4ec5b9" providerId="LiveId" clId="{B01BFFCB-6599-4EEB-B6F0-39DF0F532904}"/>
    <pc:docChg chg="custSel modSld">
      <pc:chgData name="Thomas Hirt-Peterseim" userId="16fc42223a4ec5b9" providerId="LiveId" clId="{B01BFFCB-6599-4EEB-B6F0-39DF0F532904}" dt="2024-09-25T10:01:30.350" v="16" actId="20577"/>
      <pc:docMkLst>
        <pc:docMk/>
      </pc:docMkLst>
      <pc:sldChg chg="modSp mod">
        <pc:chgData name="Thomas Hirt-Peterseim" userId="16fc42223a4ec5b9" providerId="LiveId" clId="{B01BFFCB-6599-4EEB-B6F0-39DF0F532904}" dt="2024-09-25T10:00:52.432" v="12" actId="6549"/>
        <pc:sldMkLst>
          <pc:docMk/>
          <pc:sldMk cId="838135179" sldId="256"/>
        </pc:sldMkLst>
        <pc:spChg chg="mod">
          <ac:chgData name="Thomas Hirt-Peterseim" userId="16fc42223a4ec5b9" providerId="LiveId" clId="{B01BFFCB-6599-4EEB-B6F0-39DF0F532904}" dt="2024-09-25T10:00:52.432" v="12" actId="6549"/>
          <ac:spMkLst>
            <pc:docMk/>
            <pc:sldMk cId="838135179" sldId="256"/>
            <ac:spMk id="10" creationId="{0CBC018D-B357-5835-FBD7-8F8F806F38C1}"/>
          </ac:spMkLst>
        </pc:spChg>
      </pc:sldChg>
      <pc:sldChg chg="modSp mod">
        <pc:chgData name="Thomas Hirt-Peterseim" userId="16fc42223a4ec5b9" providerId="LiveId" clId="{B01BFFCB-6599-4EEB-B6F0-39DF0F532904}" dt="2024-09-25T10:01:30.350" v="16" actId="20577"/>
        <pc:sldMkLst>
          <pc:docMk/>
          <pc:sldMk cId="2434647990" sldId="257"/>
        </pc:sldMkLst>
        <pc:spChg chg="mod">
          <ac:chgData name="Thomas Hirt-Peterseim" userId="16fc42223a4ec5b9" providerId="LiveId" clId="{B01BFFCB-6599-4EEB-B6F0-39DF0F532904}" dt="2024-09-25T10:01:30.350" v="16" actId="20577"/>
          <ac:spMkLst>
            <pc:docMk/>
            <pc:sldMk cId="2434647990" sldId="257"/>
            <ac:spMk id="7" creationId="{A1C7C0BE-E0D9-50AF-41C0-29D7FDDE3D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73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3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19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39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13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2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81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7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98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7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F684-4420-4ED8-AFF1-55E313404BF7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F1D5-190D-41C7-9B27-71C8753C4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9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7328A76-D5FF-DDC2-846A-E6444A7EB3DE}"/>
              </a:ext>
            </a:extLst>
          </p:cNvPr>
          <p:cNvSpPr/>
          <p:nvPr/>
        </p:nvSpPr>
        <p:spPr>
          <a:xfrm rot="19043087">
            <a:off x="-234322" y="3210438"/>
            <a:ext cx="3866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Muster</a:t>
            </a:r>
            <a:endParaRPr lang="de-DE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B458001-A0AE-19C8-B2A0-F0124EEFC410}"/>
              </a:ext>
            </a:extLst>
          </p:cNvPr>
          <p:cNvSpPr/>
          <p:nvPr/>
        </p:nvSpPr>
        <p:spPr>
          <a:xfrm>
            <a:off x="325978" y="3451125"/>
            <a:ext cx="6225434" cy="883685"/>
          </a:xfrm>
          <a:prstGeom prst="roundRect">
            <a:avLst/>
          </a:prstGeom>
          <a:noFill/>
          <a:ln>
            <a:solidFill>
              <a:srgbClr val="C84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B612" panose="020B0606050000020004" pitchFamily="34" charset="0"/>
            </a:endParaRPr>
          </a:p>
          <a:p>
            <a:pPr algn="ctr"/>
            <a:r>
              <a:rPr lang="de-DE" sz="2700" b="1" dirty="0">
                <a:solidFill>
                  <a:schemeClr val="tx1"/>
                </a:solidFill>
                <a:latin typeface="B612" panose="020B0606050000020004" pitchFamily="34" charset="0"/>
              </a:rPr>
              <a:t>Schade GmbH &amp; Co KG, Mühlhausen</a:t>
            </a:r>
          </a:p>
          <a:p>
            <a:pPr algn="ctr"/>
            <a:endParaRPr lang="de-DE" sz="1600" b="1" dirty="0">
              <a:solidFill>
                <a:schemeClr val="tx1"/>
              </a:solidFill>
              <a:latin typeface="B612" panose="020B0606050000020004" pitchFamily="34" charset="0"/>
            </a:endParaRPr>
          </a:p>
        </p:txBody>
      </p:sp>
      <p:pic>
        <p:nvPicPr>
          <p:cNvPr id="5" name="Grafik 4" descr="Ein Bild, das Tennis, Schläger, Ball, schlagend enthält.&#10;&#10;Automatisch generierte Beschreibung">
            <a:extLst>
              <a:ext uri="{FF2B5EF4-FFF2-40B4-BE49-F238E27FC236}">
                <a16:creationId xmlns:a16="http://schemas.microsoft.com/office/drawing/2014/main" id="{DB87EEDE-F58B-2DD8-8DD7-452EA529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5"/>
          <a:stretch/>
        </p:blipFill>
        <p:spPr>
          <a:xfrm>
            <a:off x="0" y="5944509"/>
            <a:ext cx="6858000" cy="39670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2393C6-3D3F-A9C2-A31B-6B419083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18" y="6056615"/>
            <a:ext cx="2650964" cy="1710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6D356D0-3E7C-C4DE-56BA-062738D88C6E}"/>
              </a:ext>
            </a:extLst>
          </p:cNvPr>
          <p:cNvSpPr/>
          <p:nvPr/>
        </p:nvSpPr>
        <p:spPr>
          <a:xfrm>
            <a:off x="-1" y="0"/>
            <a:ext cx="6858000" cy="1245673"/>
          </a:xfrm>
          <a:prstGeom prst="roundRect">
            <a:avLst/>
          </a:prstGeom>
          <a:gradFill flip="none" rotWithShape="1">
            <a:gsLst>
              <a:gs pos="0">
                <a:srgbClr val="C84606">
                  <a:shade val="30000"/>
                  <a:satMod val="115000"/>
                </a:srgbClr>
              </a:gs>
              <a:gs pos="50000">
                <a:srgbClr val="C84606">
                  <a:shade val="67500"/>
                  <a:satMod val="115000"/>
                </a:srgbClr>
              </a:gs>
              <a:gs pos="100000">
                <a:srgbClr val="C8460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b="1" dirty="0">
                <a:latin typeface="B612" panose="020B0606050000020004" pitchFamily="34" charset="0"/>
              </a:rPr>
              <a:t>Urkunde</a:t>
            </a:r>
            <a:endParaRPr lang="de-DE" b="1" dirty="0">
              <a:latin typeface="B612" panose="020B0606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79A999-E625-6AD6-10DD-A34D84401F2D}"/>
              </a:ext>
            </a:extLst>
          </p:cNvPr>
          <p:cNvSpPr txBox="1"/>
          <p:nvPr/>
        </p:nvSpPr>
        <p:spPr>
          <a:xfrm>
            <a:off x="-1" y="1358244"/>
            <a:ext cx="685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B612" panose="020B0606050000020004" pitchFamily="34" charset="0"/>
              </a:rPr>
              <a:t>Für den symbolischen</a:t>
            </a:r>
            <a:r>
              <a:rPr lang="de-DE" sz="3200" b="1" dirty="0">
                <a:latin typeface="B612" panose="020B0606050000020004" pitchFamily="34" charset="0"/>
              </a:rPr>
              <a:t> Anteil </a:t>
            </a:r>
            <a:r>
              <a:rPr lang="de-DE" sz="2000" dirty="0">
                <a:latin typeface="B612" panose="020B0606050000020004" pitchFamily="34" charset="0"/>
              </a:rPr>
              <a:t>am neuen </a:t>
            </a:r>
          </a:p>
          <a:p>
            <a:pPr algn="ctr"/>
            <a:r>
              <a:rPr lang="de-DE" sz="2000" dirty="0">
                <a:latin typeface="B612" panose="020B0606050000020004" pitchFamily="34" charset="0"/>
              </a:rPr>
              <a:t>Tennis-Hartplatz auf der </a:t>
            </a:r>
          </a:p>
          <a:p>
            <a:pPr algn="ctr"/>
            <a:endParaRPr lang="de-DE" sz="800" dirty="0">
              <a:latin typeface="B612" panose="020B0606050000020004" pitchFamily="34" charset="0"/>
            </a:endParaRPr>
          </a:p>
          <a:p>
            <a:pPr algn="ctr"/>
            <a:r>
              <a:rPr lang="de-DE" sz="3200" b="1" i="1" dirty="0">
                <a:latin typeface="B612" panose="020B0606050000020004" pitchFamily="34" charset="0"/>
              </a:rPr>
              <a:t>Tennisanlage </a:t>
            </a:r>
            <a:r>
              <a:rPr lang="de-DE" sz="3200" b="1" i="1" dirty="0" err="1">
                <a:latin typeface="B612" panose="020B0606050000020004" pitchFamily="34" charset="0"/>
              </a:rPr>
              <a:t>Popperode</a:t>
            </a:r>
            <a:r>
              <a:rPr lang="de-DE" sz="3200" b="1" i="1" dirty="0">
                <a:latin typeface="B612" panose="020B0606050000020004" pitchFamily="34" charset="0"/>
              </a:rPr>
              <a:t>:</a:t>
            </a:r>
          </a:p>
          <a:p>
            <a:pPr algn="ctr"/>
            <a:endParaRPr lang="de-DE" b="1" i="1" dirty="0">
              <a:latin typeface="B612" panose="020B0606050000020004" pitchFamily="34" charset="0"/>
            </a:endParaRPr>
          </a:p>
          <a:p>
            <a:pPr algn="ctr"/>
            <a:r>
              <a:rPr lang="de-DE" sz="2000" dirty="0">
                <a:latin typeface="B612" panose="020B0606050000020004" pitchFamily="34" charset="0"/>
              </a:rPr>
              <a:t>Für die Firma </a:t>
            </a:r>
            <a:endParaRPr lang="de-DE" sz="3200" b="1" i="1" dirty="0">
              <a:latin typeface="B612" panose="020B0606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BC018D-B357-5835-FBD7-8F8F806F38C1}"/>
              </a:ext>
            </a:extLst>
          </p:cNvPr>
          <p:cNvSpPr txBox="1"/>
          <p:nvPr/>
        </p:nvSpPr>
        <p:spPr>
          <a:xfrm>
            <a:off x="-2" y="5550812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B612" panose="020B0606050000020004" pitchFamily="34" charset="0"/>
              </a:rPr>
              <a:t>Welcher mittels Sponsoring erworben wurde.</a:t>
            </a:r>
          </a:p>
        </p:txBody>
      </p:sp>
      <p:sp>
        <p:nvSpPr>
          <p:cNvPr id="2" name="Flussdiagramm: Grenzstelle 1">
            <a:extLst>
              <a:ext uri="{FF2B5EF4-FFF2-40B4-BE49-F238E27FC236}">
                <a16:creationId xmlns:a16="http://schemas.microsoft.com/office/drawing/2014/main" id="{B0FC286F-9F6A-D24A-1FA8-C842CA771EF4}"/>
              </a:ext>
            </a:extLst>
          </p:cNvPr>
          <p:cNvSpPr/>
          <p:nvPr/>
        </p:nvSpPr>
        <p:spPr>
          <a:xfrm>
            <a:off x="1862048" y="4500734"/>
            <a:ext cx="3153294" cy="944385"/>
          </a:xfrm>
          <a:prstGeom prst="flowChartTerminator">
            <a:avLst/>
          </a:prstGeom>
          <a:solidFill>
            <a:srgbClr val="C13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B612" panose="020B0606050000020004" pitchFamily="34" charset="0"/>
              </a:rPr>
              <a:t>20 m</a:t>
            </a:r>
            <a:r>
              <a:rPr lang="de-DE" sz="4400" b="1" dirty="0">
                <a:latin typeface="B612" panose="020B0606050000020004" pitchFamily="34" charset="0"/>
              </a:rPr>
              <a:t>²</a:t>
            </a:r>
            <a:endParaRPr lang="de-DE" sz="4000" b="1" dirty="0">
              <a:latin typeface="B612" panose="020B06060500000200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C0C391-5425-0D0F-ACAC-D4C60BC70C45}"/>
              </a:ext>
            </a:extLst>
          </p:cNvPr>
          <p:cNvSpPr txBox="1"/>
          <p:nvPr/>
        </p:nvSpPr>
        <p:spPr>
          <a:xfrm>
            <a:off x="4543426" y="8486794"/>
            <a:ext cx="23145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B612" panose="020B0606050000020004" pitchFamily="34" charset="0"/>
              </a:rPr>
              <a:t>TC Mühlhausen</a:t>
            </a:r>
            <a:r>
              <a:rPr lang="de-DE" b="1" dirty="0">
                <a:solidFill>
                  <a:schemeClr val="bg1"/>
                </a:solidFill>
                <a:latin typeface="B612" panose="020B0606050000020004" pitchFamily="34" charset="0"/>
              </a:rPr>
              <a:t>, </a:t>
            </a:r>
          </a:p>
          <a:p>
            <a:r>
              <a:rPr lang="de-DE" b="1" dirty="0">
                <a:solidFill>
                  <a:schemeClr val="bg1"/>
                </a:solidFill>
                <a:latin typeface="B612" panose="020B0606050000020004" pitchFamily="34" charset="0"/>
              </a:rPr>
              <a:t>September 2024</a:t>
            </a:r>
          </a:p>
          <a:p>
            <a:endParaRPr lang="de-DE" b="1" dirty="0">
              <a:solidFill>
                <a:schemeClr val="bg1"/>
              </a:solidFill>
              <a:latin typeface="B612" panose="020B06060500000200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B612" panose="020B0606050000020004" pitchFamily="34" charset="0"/>
              </a:rPr>
              <a:t>Der Vorstand</a:t>
            </a:r>
          </a:p>
        </p:txBody>
      </p:sp>
    </p:spTree>
    <p:extLst>
      <p:ext uri="{BB962C8B-B14F-4D97-AF65-F5344CB8AC3E}">
        <p14:creationId xmlns:p14="http://schemas.microsoft.com/office/powerpoint/2010/main" val="83813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E4948B-1F0E-3C8C-DE46-7FF2FA32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82" y="894824"/>
            <a:ext cx="6050069" cy="893602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1C7C0BE-E0D9-50AF-41C0-29D7FDDE3D13}"/>
              </a:ext>
            </a:extLst>
          </p:cNvPr>
          <p:cNvSpPr/>
          <p:nvPr/>
        </p:nvSpPr>
        <p:spPr>
          <a:xfrm>
            <a:off x="228600" y="75156"/>
            <a:ext cx="6225434" cy="708321"/>
          </a:xfrm>
          <a:prstGeom prst="roundRect">
            <a:avLst/>
          </a:prstGeom>
          <a:noFill/>
          <a:ln>
            <a:solidFill>
              <a:srgbClr val="C84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B612" panose="020B0606050000020004" pitchFamily="34" charset="0"/>
            </a:endParaRPr>
          </a:p>
          <a:p>
            <a:pPr algn="ctr"/>
            <a:r>
              <a:rPr lang="de-DE" sz="2700" b="1" dirty="0">
                <a:solidFill>
                  <a:schemeClr val="tx1"/>
                </a:solidFill>
                <a:latin typeface="B612" panose="020B0606050000020004" pitchFamily="34" charset="0"/>
              </a:rPr>
              <a:t>Spendentafel </a:t>
            </a:r>
            <a:r>
              <a:rPr lang="de-DE" sz="2700" b="1" dirty="0">
                <a:solidFill>
                  <a:schemeClr val="bg2">
                    <a:lumMod val="50000"/>
                  </a:schemeClr>
                </a:solidFill>
                <a:latin typeface="B612" panose="020B0606050000020004" pitchFamily="34" charset="0"/>
              </a:rPr>
              <a:t>(Idee)</a:t>
            </a:r>
          </a:p>
          <a:p>
            <a:pPr algn="ctr"/>
            <a:endParaRPr lang="de-DE" sz="1600" b="1" dirty="0">
              <a:solidFill>
                <a:schemeClr val="tx1"/>
              </a:solidFill>
              <a:latin typeface="B612" panose="020B0606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4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43</Words>
  <Application>Microsoft Office PowerPoint</Application>
  <PresentationFormat>A4-Papier (210 x 297 mm)</PresentationFormat>
  <Paragraphs>18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B612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Hirt-Peterseim</dc:creator>
  <cp:lastModifiedBy>Thomas Hirt-Peterseim</cp:lastModifiedBy>
  <cp:revision>5</cp:revision>
  <cp:lastPrinted>2024-09-25T09:26:25Z</cp:lastPrinted>
  <dcterms:created xsi:type="dcterms:W3CDTF">2023-02-03T06:49:21Z</dcterms:created>
  <dcterms:modified xsi:type="dcterms:W3CDTF">2024-09-25T10:01:40Z</dcterms:modified>
</cp:coreProperties>
</file>